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57" r:id="rId4"/>
  </p:sldIdLst>
  <p:sldSz cx="10058400" cy="7772400"/>
  <p:notesSz cx="9601200" cy="73152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C33"/>
    <a:srgbClr val="D37241"/>
    <a:srgbClr val="D06733"/>
    <a:srgbClr val="924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5" autoAdjust="0"/>
    <p:restoredTop sz="94780" autoAdjust="0"/>
  </p:normalViewPr>
  <p:slideViewPr>
    <p:cSldViewPr>
      <p:cViewPr>
        <p:scale>
          <a:sx n="120" d="100"/>
          <a:sy n="120" d="100"/>
        </p:scale>
        <p:origin x="-392" y="9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B17D0D-750F-45E3-A475-803216C55560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5775" y="549275"/>
            <a:ext cx="354965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153DC9-0015-4898-8B40-ECE7EC1D1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3DC9-0015-4898-8B40-ECE7EC1D15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3DC9-0015-4898-8B40-ECE7EC1D15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3DC9-0015-4898-8B40-ECE7EC1D15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623D-FECB-477C-AA81-BF742B4FECE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D49-2E84-487F-9EC3-70DDCA947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familyreunion.blackamericaweb.com/" TargetMode="External"/><Relationship Id="rId20" Type="http://schemas.openxmlformats.org/officeDocument/2006/relationships/image" Target="../media/image21.jpeg"/><Relationship Id="rId21" Type="http://schemas.openxmlformats.org/officeDocument/2006/relationships/image" Target="../media/image22.jpeg"/><Relationship Id="rId22" Type="http://schemas.openxmlformats.org/officeDocument/2006/relationships/image" Target="../media/image23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5" Type="http://schemas.openxmlformats.org/officeDocument/2006/relationships/hyperlink" Target="http://drday.blackamericaweb.com/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://www.blackamericaweb.com/?q=tjf_tjfoundation" TargetMode="External"/><Relationship Id="rId8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35280" y="396240"/>
            <a:ext cx="9304020" cy="1813560"/>
          </a:xfrm>
          <a:prstGeom prst="roundRect">
            <a:avLst/>
          </a:prstGeom>
          <a:solidFill>
            <a:srgbClr val="CB6C33"/>
          </a:solidFill>
          <a:ln w="9525">
            <a:solidFill>
              <a:srgbClr val="92472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340600"/>
            <a:ext cx="10058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47509"/>
            <a:ext cx="10058400" cy="1800"/>
          </a:xfrm>
          <a:prstGeom prst="line">
            <a:avLst/>
          </a:prstGeom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ound Same Side Corner Rectangle 19"/>
          <p:cNvSpPr/>
          <p:nvPr/>
        </p:nvSpPr>
        <p:spPr>
          <a:xfrm>
            <a:off x="7918286" y="6664454"/>
            <a:ext cx="1676400" cy="6908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J-Morning-Blk-Ty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0000">
            <a:off x="8089349" y="6664455"/>
            <a:ext cx="1403985" cy="8141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86200" y="4923161"/>
            <a:ext cx="5798820" cy="178243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spcBef>
                <a:spcPts val="1337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Tom </a:t>
            </a:r>
            <a:r>
              <a:rPr lang="en-US" sz="1400" dirty="0">
                <a:solidFill>
                  <a:schemeClr val="bg1"/>
                </a:solidFill>
              </a:rPr>
              <a:t>Joyner is influential, inspirational, and dynamic. His </a:t>
            </a:r>
            <a:r>
              <a:rPr lang="en-US" sz="1400" dirty="0" smtClean="0">
                <a:solidFill>
                  <a:schemeClr val="bg1"/>
                </a:solidFill>
              </a:rPr>
              <a:t>four-hour,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drive</a:t>
            </a:r>
            <a:r>
              <a:rPr lang="en-US" sz="1400" dirty="0">
                <a:solidFill>
                  <a:schemeClr val="bg1"/>
                </a:solidFill>
              </a:rPr>
              <a:t>-time radio show offers a daily dose of information, entertainment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>
                <a:solidFill>
                  <a:schemeClr val="bg1"/>
                </a:solidFill>
              </a:rPr>
              <a:t>empowerment to his audience of 8 </a:t>
            </a:r>
            <a:r>
              <a:rPr lang="en-US" sz="1400" dirty="0" smtClean="0">
                <a:solidFill>
                  <a:schemeClr val="bg1"/>
                </a:solidFill>
              </a:rPr>
              <a:t>million adults </a:t>
            </a:r>
            <a:r>
              <a:rPr lang="en-US" sz="1400" dirty="0">
                <a:solidFill>
                  <a:schemeClr val="bg1"/>
                </a:solidFill>
              </a:rPr>
              <a:t>in 105 </a:t>
            </a:r>
            <a:r>
              <a:rPr lang="en-US" sz="1400" dirty="0" smtClean="0">
                <a:solidFill>
                  <a:schemeClr val="bg1"/>
                </a:solidFill>
              </a:rPr>
              <a:t>markets.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Joyner compliments his extensive reach with internet and event marketing.</a:t>
            </a:r>
          </a:p>
          <a:p>
            <a:pPr>
              <a:spcBef>
                <a:spcPts val="1337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You can hear Tom Joyner here at (your station call letters, dial position,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web info).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pic>
        <p:nvPicPr>
          <p:cNvPr id="19" name="Picture 18" descr="TomJoyner2_TJMS_APPROVE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31" r="19231"/>
          <a:stretch>
            <a:fillRect/>
          </a:stretch>
        </p:blipFill>
        <p:spPr>
          <a:xfrm>
            <a:off x="0" y="-152400"/>
            <a:ext cx="4191000" cy="10525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2665012"/>
            <a:ext cx="1173480" cy="2411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50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3480" y="1727200"/>
            <a:ext cx="9220200" cy="4883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0" rev="0"/>
            </a:camera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RADIO </a:t>
            </a:r>
            <a:r>
              <a:rPr lang="en-US" sz="2500" dirty="0" smtClean="0">
                <a:solidFill>
                  <a:schemeClr val="bg1"/>
                </a:solidFill>
              </a:rPr>
              <a:t>| </a:t>
            </a:r>
            <a:r>
              <a:rPr lang="en-US" sz="2500" b="1" dirty="0" smtClean="0">
                <a:solidFill>
                  <a:schemeClr val="bg1"/>
                </a:solidFill>
              </a:rPr>
              <a:t>INTERNET</a:t>
            </a:r>
            <a:r>
              <a:rPr lang="en-US" sz="2500" dirty="0" smtClean="0">
                <a:solidFill>
                  <a:schemeClr val="bg1"/>
                </a:solidFill>
              </a:rPr>
              <a:t> | </a:t>
            </a:r>
            <a:r>
              <a:rPr lang="en-US" sz="2500" b="1" dirty="0" smtClean="0">
                <a:solidFill>
                  <a:schemeClr val="bg1"/>
                </a:solidFill>
              </a:rPr>
              <a:t>EVENT MARKETING </a:t>
            </a:r>
            <a:r>
              <a:rPr lang="en-US" sz="2500" dirty="0" smtClean="0">
                <a:solidFill>
                  <a:schemeClr val="bg1"/>
                </a:solidFill>
              </a:rPr>
              <a:t>| </a:t>
            </a:r>
            <a:r>
              <a:rPr lang="en-US" sz="2500" b="1" dirty="0" smtClean="0">
                <a:solidFill>
                  <a:schemeClr val="bg1"/>
                </a:solidFill>
              </a:rPr>
              <a:t>SOCIAL MEDIA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6940" y="2694199"/>
            <a:ext cx="1173480" cy="2411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50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2895600"/>
            <a:ext cx="3554354" cy="879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b="1" dirty="0">
                <a:solidFill>
                  <a:srgbClr val="FFFF00"/>
                </a:solidFill>
              </a:rPr>
              <a:t>REACHING</a:t>
            </a:r>
          </a:p>
          <a:p>
            <a:pPr>
              <a:lnSpc>
                <a:spcPts val="3000"/>
              </a:lnSpc>
            </a:pPr>
            <a:endParaRPr lang="en-US" sz="3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429000"/>
            <a:ext cx="2590800" cy="164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ADULT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AFRICAN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AMERICANS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lnSpc>
                <a:spcPts val="3000"/>
              </a:lnSpc>
            </a:pP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4065799"/>
            <a:ext cx="754233" cy="879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b="1" dirty="0">
                <a:solidFill>
                  <a:schemeClr val="bg1"/>
                </a:solidFill>
              </a:rPr>
              <a:t>IN</a:t>
            </a:r>
          </a:p>
          <a:p>
            <a:pPr>
              <a:lnSpc>
                <a:spcPts val="3000"/>
              </a:lnSpc>
            </a:pP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33800" y="609600"/>
            <a:ext cx="3094868" cy="1382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(YOUR LOGO HERE)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Featuring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The Tom Joyner Morning Show</a:t>
            </a:r>
          </a:p>
          <a:p>
            <a:pPr algn="ctr">
              <a:lnSpc>
                <a:spcPts val="3000"/>
              </a:lnSpc>
            </a:pPr>
            <a:endParaRPr lang="en-US" sz="1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5" grpId="0" build="allAtOnce"/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347509"/>
            <a:ext cx="10058400" cy="1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35280" y="431800"/>
            <a:ext cx="9387840" cy="1122680"/>
          </a:xfrm>
          <a:prstGeom prst="roundRect">
            <a:avLst/>
          </a:prstGeom>
          <a:solidFill>
            <a:srgbClr val="D06733"/>
          </a:solidFill>
          <a:ln w="9525">
            <a:solidFill>
              <a:srgbClr val="92472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8" name="Picture 7" descr="TomSybilJAB2_TJMS 2008_APPROVE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67"/>
          <a:stretch>
            <a:fillRect/>
          </a:stretch>
        </p:blipFill>
        <p:spPr>
          <a:xfrm>
            <a:off x="0" y="527975"/>
            <a:ext cx="6891127" cy="6787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" y="604520"/>
            <a:ext cx="4191000" cy="12365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ts val="2786"/>
              </a:lnSpc>
            </a:pPr>
            <a:r>
              <a:rPr lang="en-US" sz="2700" b="1" dirty="0" smtClean="0"/>
              <a:t>TOM JOYNER </a:t>
            </a:r>
            <a:r>
              <a:rPr lang="en-US" sz="2700" b="1" dirty="0" smtClean="0">
                <a:solidFill>
                  <a:srgbClr val="FFFF00"/>
                </a:solidFill>
              </a:rPr>
              <a:t>CONNECTS </a:t>
            </a:r>
            <a:r>
              <a:rPr lang="en-US" sz="2700" b="1" dirty="0" smtClean="0"/>
              <a:t>WITH LISTENERS</a:t>
            </a:r>
            <a:endParaRPr lang="en-US" sz="2700" dirty="0"/>
          </a:p>
          <a:p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4274820" y="649252"/>
            <a:ext cx="5448300" cy="7030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300" dirty="0" smtClean="0"/>
              <a:t>Tom Joyner is known for his </a:t>
            </a:r>
            <a:r>
              <a:rPr lang="en-US" sz="1300" b="1" dirty="0" smtClean="0"/>
              <a:t>down-to-earth, ‘</a:t>
            </a:r>
            <a:r>
              <a:rPr lang="en-US" sz="1300" b="1" dirty="0" err="1" smtClean="0"/>
              <a:t>keepin</a:t>
            </a:r>
            <a:r>
              <a:rPr lang="en-US" sz="1300" b="1" dirty="0" smtClean="0"/>
              <a:t>’ it real’ </a:t>
            </a:r>
            <a:r>
              <a:rPr lang="en-US" sz="1300" dirty="0" smtClean="0"/>
              <a:t>personality with a star-studded cast of entertaining leaders that has attracted an intensely dedicated, responsive audience of listeners with blue-chip advertisers. 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1965477"/>
            <a:ext cx="4191000" cy="5463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ts val="1894"/>
              </a:lnSpc>
            </a:pPr>
            <a:r>
              <a:rPr lang="en-US" sz="1800" b="1" dirty="0" smtClean="0"/>
              <a:t>TOM JOYNER SHOW FEATURES</a:t>
            </a:r>
            <a:endParaRPr lang="en-US" sz="1800" dirty="0"/>
          </a:p>
          <a:p>
            <a:pPr>
              <a:lnSpc>
                <a:spcPts val="1894"/>
              </a:lnSpc>
            </a:pPr>
            <a:r>
              <a:rPr lang="en-US" sz="1800" dirty="0" smtClean="0"/>
              <a:t>Tom’s </a:t>
            </a:r>
            <a:r>
              <a:rPr lang="en-US" sz="1800" dirty="0"/>
              <a:t>stories about real listeners rate high with his audience</a:t>
            </a:r>
            <a:r>
              <a:rPr lang="en-US" sz="1800" dirty="0" smtClean="0"/>
              <a:t>.</a:t>
            </a:r>
            <a:endParaRPr lang="en-US" sz="1800" dirty="0"/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Real Fathers, Real Men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Recognition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of a man taking charge in his community and with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children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Thursday Morning Moms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Recognition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of mothers and women impacting their family and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community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Celebrity Snitch/</a:t>
            </a:r>
            <a:r>
              <a:rPr lang="en-US" sz="1100" b="1" dirty="0" err="1">
                <a:solidFill>
                  <a:srgbClr val="FFFF00"/>
                </a:solidFill>
              </a:rPr>
              <a:t>Huggy</a:t>
            </a:r>
            <a:r>
              <a:rPr lang="en-US" sz="1100" b="1" dirty="0">
                <a:solidFill>
                  <a:srgbClr val="FFFF00"/>
                </a:solidFill>
              </a:rPr>
              <a:t> Lowdown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Humor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to the “unbelievable” as it relates to celebrities </a:t>
            </a: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Christmas Wish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Tom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grants support financially or with a connection to people making a difference in the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community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Little Known Black History Facts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Highly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rated feature celebrating Black culture and the stories that go with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it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BlackAmericaWeb.com Headlines</a:t>
            </a:r>
            <a:endParaRPr lang="en-US" sz="1100" dirty="0">
              <a:solidFill>
                <a:srgbClr val="FFFF00"/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Daily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news reports of stories relevant to the community with more details on the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website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spcBef>
                <a:spcPts val="9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>
                <a:solidFill>
                  <a:srgbClr val="FFFF00"/>
                </a:solidFill>
              </a:rPr>
              <a:t>Steve Silk Hurley Old School/New School 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Mix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A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smooth mix by a master DJ that’s relevant to that 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day</a:t>
            </a:r>
          </a:p>
          <a:p>
            <a:pPr marL="382059" indent="-382059">
              <a:lnSpc>
                <a:spcPts val="11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 smtClean="0">
                <a:solidFill>
                  <a:srgbClr val="FFFF00"/>
                </a:solidFill>
              </a:rPr>
              <a:t>What in the Weekend with Nikki Woods</a:t>
            </a: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A Tom Joyner Morning Show perspective on personal and family entertainment</a:t>
            </a:r>
          </a:p>
          <a:p>
            <a:pPr marL="382059" indent="-382059">
              <a:lnSpc>
                <a:spcPts val="11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82059" algn="l"/>
              </a:tabLst>
            </a:pPr>
            <a:r>
              <a:rPr lang="en-US" sz="1100" b="1" dirty="0" smtClean="0">
                <a:solidFill>
                  <a:srgbClr val="FFFF00"/>
                </a:solidFill>
              </a:rPr>
              <a:t>Get Well Wednesday</a:t>
            </a:r>
          </a:p>
          <a:p>
            <a:pPr marL="382059" indent="-382059">
              <a:lnSpc>
                <a:spcPts val="1100"/>
              </a:lnSpc>
              <a:tabLst>
                <a:tab pos="382059" algn="l"/>
              </a:tabLst>
            </a:pP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	Specialists field medical questions relevant to the audience that supports Tom's focus on wellness and awareness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marL="192799" indent="-192799">
              <a:lnSpc>
                <a:spcPts val="1100"/>
              </a:lnSpc>
              <a:buFont typeface="Arial" pitchFamily="34" charset="0"/>
              <a:buChar char="•"/>
              <a:tabLst>
                <a:tab pos="192799" algn="l"/>
              </a:tabLst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315200"/>
            <a:ext cx="1005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752600" y="4343400"/>
            <a:ext cx="1592580" cy="112268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1100" b="1" dirty="0" smtClean="0"/>
              <a:t>SYBIL WILKES</a:t>
            </a:r>
            <a:endParaRPr lang="en-US" sz="1100" dirty="0" smtClean="0"/>
          </a:p>
          <a:p>
            <a:pPr>
              <a:lnSpc>
                <a:spcPts val="1226"/>
              </a:lnSpc>
            </a:pPr>
            <a:r>
              <a:rPr lang="en-US" sz="1100" dirty="0" smtClean="0"/>
              <a:t>Connecting with listeners, delivering facts and information with positivity</a:t>
            </a:r>
            <a:endParaRPr lang="en-US" sz="1100" dirty="0"/>
          </a:p>
        </p:txBody>
      </p:sp>
      <p:sp>
        <p:nvSpPr>
          <p:cNvPr id="32" name="Rounded Rectangle 31"/>
          <p:cNvSpPr/>
          <p:nvPr/>
        </p:nvSpPr>
        <p:spPr>
          <a:xfrm>
            <a:off x="152400" y="4343400"/>
            <a:ext cx="1341120" cy="112268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76" tIns="50941" rIns="20376" bIns="50941" rtlCol="0" anchor="ctr"/>
          <a:lstStyle/>
          <a:p>
            <a:r>
              <a:rPr lang="en-US" sz="1100" b="1" spc="-56" dirty="0" smtClean="0"/>
              <a:t>J ANTHONY BROWN</a:t>
            </a:r>
            <a:endParaRPr lang="en-US" sz="1100" spc="-56" dirty="0" smtClean="0"/>
          </a:p>
          <a:p>
            <a:pPr>
              <a:lnSpc>
                <a:spcPts val="1226"/>
              </a:lnSpc>
            </a:pPr>
            <a:r>
              <a:rPr lang="en-US" sz="1100" dirty="0" smtClean="0"/>
              <a:t>Making us laugh while Tom helps explain what’s happening</a:t>
            </a:r>
            <a:endParaRPr lang="en-US" sz="1100" dirty="0"/>
          </a:p>
        </p:txBody>
      </p:sp>
      <p:sp>
        <p:nvSpPr>
          <p:cNvPr id="36" name="Rounded Rectangle 35"/>
          <p:cNvSpPr/>
          <p:nvPr/>
        </p:nvSpPr>
        <p:spPr>
          <a:xfrm>
            <a:off x="3886200" y="4343400"/>
            <a:ext cx="1592580" cy="112268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1100" b="1" dirty="0" smtClean="0"/>
              <a:t>TOM JOYNER</a:t>
            </a:r>
            <a:endParaRPr lang="en-US" sz="1100" dirty="0" smtClean="0"/>
          </a:p>
          <a:p>
            <a:pPr>
              <a:lnSpc>
                <a:spcPts val="1226"/>
              </a:lnSpc>
            </a:pPr>
            <a:r>
              <a:rPr lang="en-US" sz="1100" dirty="0" smtClean="0"/>
              <a:t>The Man who brings it all together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9100" y="321667"/>
            <a:ext cx="9387840" cy="1554480"/>
          </a:xfrm>
          <a:prstGeom prst="roundRect">
            <a:avLst/>
          </a:prstGeom>
          <a:solidFill>
            <a:srgbClr val="D06733"/>
          </a:solidFill>
          <a:ln w="9525">
            <a:solidFill>
              <a:srgbClr val="92472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4" name="Picture 3" descr="TomJoyner_TJMS2008_APPROVED L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92" b="36415"/>
          <a:stretch>
            <a:fillRect/>
          </a:stretch>
        </p:blipFill>
        <p:spPr>
          <a:xfrm>
            <a:off x="1" y="319003"/>
            <a:ext cx="3222968" cy="70215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254240"/>
            <a:ext cx="10058400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" y="478761"/>
            <a:ext cx="9555480" cy="44431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>
              <a:lnSpc>
                <a:spcPts val="2563"/>
              </a:lnSpc>
            </a:pPr>
            <a:r>
              <a:rPr lang="en-US" sz="2700" b="1" cap="all" spc="-33" dirty="0" smtClean="0"/>
              <a:t>Initiatives that Reach a </a:t>
            </a:r>
            <a:r>
              <a:rPr lang="en-US" sz="2700" b="1" cap="all" spc="-33" dirty="0" smtClean="0">
                <a:solidFill>
                  <a:srgbClr val="FFFF00"/>
                </a:solidFill>
              </a:rPr>
              <a:t>Loyal Audience </a:t>
            </a:r>
            <a:r>
              <a:rPr lang="en-US" sz="2700" b="1" cap="all" spc="-33" dirty="0" smtClean="0"/>
              <a:t>Personally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0700" y="2056892"/>
            <a:ext cx="2933700" cy="3508938"/>
          </a:xfrm>
          <a:prstGeom prst="rect">
            <a:avLst/>
          </a:prstGeom>
          <a:noFill/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txBody>
          <a:bodyPr wrap="square" lIns="101882" tIns="50941" rIns="101882" bIns="50941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FFFF00"/>
                </a:solidFill>
              </a:rPr>
              <a:t> Family/Lifestyle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r">
              <a:spcBef>
                <a:spcPts val="36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Health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r">
              <a:spcBef>
                <a:spcPts val="3677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Education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r">
              <a:spcBef>
                <a:spcPts val="2674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Lifestyle / Education</a:t>
            </a:r>
          </a:p>
          <a:p>
            <a:pPr algn="r">
              <a:lnSpc>
                <a:spcPts val="2563"/>
              </a:lnSpc>
              <a:spcBef>
                <a:spcPts val="1200"/>
              </a:spcBef>
            </a:pPr>
            <a:endParaRPr lang="en-US" sz="2200" b="1" dirty="0" smtClean="0">
              <a:solidFill>
                <a:srgbClr val="FFFF00"/>
              </a:solidFill>
            </a:endParaRPr>
          </a:p>
          <a:p>
            <a:pPr algn="r">
              <a:lnSpc>
                <a:spcPts val="1000"/>
              </a:lnSpc>
              <a:spcBef>
                <a:spcPts val="12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Education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1560" y="2072640"/>
            <a:ext cx="5029200" cy="428350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The Tom Joyner Family Reunion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ts val="1337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Labor Day weekend event at Orlando theme parks/venue that attracts an estimated 14,000 guests with fun, fellowship and entertainment for the whole family. </a:t>
            </a:r>
          </a:p>
          <a:p>
            <a:pPr>
              <a:spcBef>
                <a:spcPts val="669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Tom Joyner’s Take a Loved One to the Doctor Season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ts val="1337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A call to action, to improve health care among minority groups, especially African-Americans to encourage a friend, neighbor or family member to get a check-up.</a:t>
            </a:r>
          </a:p>
          <a:p>
            <a:pPr>
              <a:spcBef>
                <a:spcPts val="669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Tom Joyner’s Back to School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ts val="1337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Tens of thousands attend in Tom Joyner Morning Show markets and highlight the return of school for all ages.</a:t>
            </a:r>
          </a:p>
          <a:p>
            <a:pPr>
              <a:spcBef>
                <a:spcPts val="669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Tom Joyner </a:t>
            </a:r>
            <a:r>
              <a:rPr lang="en-US" sz="1600" b="1" smtClean="0">
                <a:solidFill>
                  <a:schemeClr val="bg1"/>
                </a:solidFill>
              </a:rPr>
              <a:t>Foundation Fantastic Voyage</a:t>
            </a:r>
            <a:r>
              <a:rPr lang="en-US" sz="1600" b="1" dirty="0" smtClean="0">
                <a:solidFill>
                  <a:schemeClr val="bg1"/>
                </a:solidFill>
              </a:rPr>
              <a:t>®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ts val="1337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As many as 4,000 guests, raising $1 million for Historically Black Colleges and Universities. A floating “Party with a  Purpose®” with non-stop entertainment benefiting the Tom Joyner Foundation. </a:t>
            </a:r>
          </a:p>
          <a:p>
            <a:pPr>
              <a:spcBef>
                <a:spcPts val="669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The Tom Joyner Foundation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ts val="1337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Raises and donates money to Historically Black Colleges and Universities in the U.S. $55 million raised to support 14,500 students. </a:t>
            </a:r>
          </a:p>
          <a:p>
            <a:pPr>
              <a:lnSpc>
                <a:spcPts val="3343"/>
              </a:lnSpc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7" name="Picture 26" descr="TJ Loved One Doctor.eps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80" y="982629"/>
            <a:ext cx="1198619" cy="512656"/>
          </a:xfrm>
          <a:prstGeom prst="rect">
            <a:avLst/>
          </a:prstGeom>
        </p:spPr>
      </p:pic>
      <p:pic>
        <p:nvPicPr>
          <p:cNvPr id="29" name="Picture 28" descr="TJ Foundation Blue.eps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99" y="1026795"/>
            <a:ext cx="1760220" cy="424325"/>
          </a:xfrm>
          <a:prstGeom prst="rect">
            <a:avLst/>
          </a:prstGeom>
        </p:spPr>
      </p:pic>
      <p:pic>
        <p:nvPicPr>
          <p:cNvPr id="31" name="Picture 30" descr="FR Generic.eps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17" y="838200"/>
            <a:ext cx="801514" cy="801514"/>
          </a:xfrm>
          <a:prstGeom prst="rect">
            <a:avLst/>
          </a:prstGeom>
        </p:spPr>
      </p:pic>
      <p:pic>
        <p:nvPicPr>
          <p:cNvPr id="1026" name="Picture 2" descr="C:\Documents and Settings\Administrator\Desktop\fvlogo_gener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80052" y="972257"/>
            <a:ext cx="1058948" cy="533400"/>
          </a:xfrm>
          <a:prstGeom prst="rect">
            <a:avLst/>
          </a:prstGeom>
          <a:noFill/>
        </p:spPr>
      </p:pic>
      <p:pic>
        <p:nvPicPr>
          <p:cNvPr id="2" name="Picture 2" descr="C:\Documents and Settings\Administrator\Desktop\Gettin Back to School no bk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29468"/>
            <a:ext cx="609599" cy="618978"/>
          </a:xfrm>
          <a:prstGeom prst="rect">
            <a:avLst/>
          </a:prstGeom>
          <a:noFill/>
        </p:spPr>
      </p:pic>
      <p:sp>
        <p:nvSpPr>
          <p:cNvPr id="42" name="Round Same Side Corner Rectangle 41"/>
          <p:cNvSpPr/>
          <p:nvPr/>
        </p:nvSpPr>
        <p:spPr>
          <a:xfrm>
            <a:off x="146183" y="6096000"/>
            <a:ext cx="914400" cy="1188393"/>
          </a:xfrm>
          <a:prstGeom prst="round2SameRect">
            <a:avLst/>
          </a:prstGeom>
          <a:blipFill>
            <a:blip r:embed="rId13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701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Roland</a:t>
            </a:r>
          </a:p>
          <a:p>
            <a:pPr algn="ctr"/>
            <a:r>
              <a:rPr lang="en-US" sz="1100" b="1" dirty="0" smtClean="0"/>
              <a:t>Martin</a:t>
            </a:r>
          </a:p>
          <a:p>
            <a:pPr algn="ctr"/>
            <a:r>
              <a:rPr lang="en-US" sz="900" i="1" dirty="0" smtClean="0"/>
              <a:t>Commentary</a:t>
            </a:r>
            <a:endParaRPr lang="en-US" sz="900" b="1" dirty="0" smtClean="0"/>
          </a:p>
          <a:p>
            <a:pPr algn="ctr"/>
            <a:r>
              <a:rPr lang="en-US" sz="900" dirty="0" smtClean="0"/>
              <a:t>M-F 6:16am ET</a:t>
            </a:r>
          </a:p>
        </p:txBody>
      </p:sp>
      <p:sp>
        <p:nvSpPr>
          <p:cNvPr id="23" name="Round Same Side Corner Rectangle 22"/>
          <p:cNvSpPr>
            <a:spLocks noChangeAspect="1"/>
          </p:cNvSpPr>
          <p:nvPr/>
        </p:nvSpPr>
        <p:spPr>
          <a:xfrm>
            <a:off x="5076733" y="6096000"/>
            <a:ext cx="914400" cy="1188720"/>
          </a:xfrm>
          <a:prstGeom prst="round2SameRect">
            <a:avLst/>
          </a:prstGeom>
          <a:blipFill>
            <a:blip r:embed="rId14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7010400"/>
            <a:ext cx="990600" cy="54915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 smtClean="0"/>
              <a:t>Jeff Johnson</a:t>
            </a:r>
          </a:p>
          <a:p>
            <a:pPr algn="ctr"/>
            <a:r>
              <a:rPr lang="en-US" sz="900" i="1" dirty="0" smtClean="0"/>
              <a:t>Commentary</a:t>
            </a:r>
          </a:p>
          <a:p>
            <a:pPr algn="ctr"/>
            <a:r>
              <a:rPr lang="en-US" sz="900" dirty="0" smtClean="0"/>
              <a:t>Tue 8:16am ET</a:t>
            </a:r>
          </a:p>
        </p:txBody>
      </p:sp>
      <p:sp>
        <p:nvSpPr>
          <p:cNvPr id="47" name="Round Same Side Corner Rectangle 46"/>
          <p:cNvSpPr>
            <a:spLocks/>
          </p:cNvSpPr>
          <p:nvPr/>
        </p:nvSpPr>
        <p:spPr>
          <a:xfrm>
            <a:off x="9021170" y="6096000"/>
            <a:ext cx="914400" cy="1188720"/>
          </a:xfrm>
          <a:prstGeom prst="round2SameRect">
            <a:avLst/>
          </a:prstGeom>
          <a:blipFill>
            <a:blip r:embed="rId1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1600" y="7010400"/>
            <a:ext cx="914400" cy="71843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 err="1" smtClean="0"/>
              <a:t>Mellody</a:t>
            </a:r>
            <a:r>
              <a:rPr lang="en-US" sz="1100" b="1" dirty="0" smtClean="0"/>
              <a:t> Hobson</a:t>
            </a:r>
          </a:p>
          <a:p>
            <a:pPr algn="ctr"/>
            <a:r>
              <a:rPr lang="en-US" sz="900" i="1" spc="-50" dirty="0" smtClean="0"/>
              <a:t>Money Mondays</a:t>
            </a:r>
          </a:p>
          <a:p>
            <a:pPr algn="ctr"/>
            <a:r>
              <a:rPr lang="en-US" sz="900" dirty="0" smtClean="0"/>
              <a:t>Mon 6am ET</a:t>
            </a:r>
          </a:p>
        </p:txBody>
      </p:sp>
      <p:sp>
        <p:nvSpPr>
          <p:cNvPr id="19" name="Round Same Side Corner Rectangle 18"/>
          <p:cNvSpPr>
            <a:spLocks/>
          </p:cNvSpPr>
          <p:nvPr/>
        </p:nvSpPr>
        <p:spPr>
          <a:xfrm>
            <a:off x="6062843" y="6096000"/>
            <a:ext cx="914400" cy="1188720"/>
          </a:xfrm>
          <a:prstGeom prst="round2SameRect">
            <a:avLst/>
          </a:prstGeom>
          <a:blipFill>
            <a:blip r:embed="rId16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7010400"/>
            <a:ext cx="990600" cy="71843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 smtClean="0"/>
              <a:t>Reverend</a:t>
            </a:r>
          </a:p>
          <a:p>
            <a:pPr algn="ctr"/>
            <a:r>
              <a:rPr lang="en-US" sz="1100" b="1" dirty="0" smtClean="0"/>
              <a:t>Al </a:t>
            </a:r>
            <a:r>
              <a:rPr lang="en-US" sz="1100" b="1" dirty="0" err="1" smtClean="0"/>
              <a:t>Sharpton</a:t>
            </a:r>
            <a:endParaRPr lang="en-US" sz="1100" b="1" dirty="0" smtClean="0"/>
          </a:p>
          <a:p>
            <a:pPr algn="ctr"/>
            <a:r>
              <a:rPr lang="en-US" sz="900" i="1" dirty="0" smtClean="0"/>
              <a:t>Commentary</a:t>
            </a:r>
          </a:p>
          <a:p>
            <a:pPr algn="ctr"/>
            <a:r>
              <a:rPr lang="en-US" sz="900" dirty="0" smtClean="0"/>
              <a:t>Wed 7:16 ET</a:t>
            </a:r>
          </a:p>
        </p:txBody>
      </p:sp>
      <p:sp>
        <p:nvSpPr>
          <p:cNvPr id="21" name="Round Same Side Corner Rectangle 20"/>
          <p:cNvSpPr>
            <a:spLocks/>
          </p:cNvSpPr>
          <p:nvPr/>
        </p:nvSpPr>
        <p:spPr>
          <a:xfrm>
            <a:off x="8035063" y="6096000"/>
            <a:ext cx="914400" cy="1188720"/>
          </a:xfrm>
          <a:prstGeom prst="round2SameRect">
            <a:avLst/>
          </a:prstGeom>
          <a:blipFill>
            <a:blip r:embed="rId1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1000" y="7010400"/>
            <a:ext cx="990600" cy="71843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100" b="1" dirty="0" smtClean="0"/>
              <a:t>Stephanie</a:t>
            </a:r>
          </a:p>
          <a:p>
            <a:pPr algn="ctr"/>
            <a:r>
              <a:rPr lang="en-US" sz="1100" b="1" dirty="0" smtClean="0"/>
              <a:t>Robinson</a:t>
            </a:r>
          </a:p>
          <a:p>
            <a:pPr algn="ctr"/>
            <a:r>
              <a:rPr lang="en-US" sz="900" dirty="0" smtClean="0"/>
              <a:t>Commentary</a:t>
            </a:r>
          </a:p>
          <a:p>
            <a:pPr algn="ctr"/>
            <a:r>
              <a:rPr lang="en-US" sz="900" dirty="0" smtClean="0"/>
              <a:t>Thu 8:16am ET</a:t>
            </a:r>
          </a:p>
        </p:txBody>
      </p:sp>
      <p:sp>
        <p:nvSpPr>
          <p:cNvPr id="45" name="Round Same Side Corner Rectangle 44"/>
          <p:cNvSpPr>
            <a:spLocks/>
          </p:cNvSpPr>
          <p:nvPr/>
        </p:nvSpPr>
        <p:spPr>
          <a:xfrm>
            <a:off x="2118403" y="6096000"/>
            <a:ext cx="914400" cy="1188720"/>
          </a:xfrm>
          <a:prstGeom prst="round2SameRect">
            <a:avLst/>
          </a:prstGeom>
          <a:blipFill>
            <a:blip r:embed="rId18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7010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/>
              <a:t>Huggy</a:t>
            </a:r>
            <a:r>
              <a:rPr lang="en-US" sz="1100" b="1" dirty="0" smtClean="0"/>
              <a:t> </a:t>
            </a:r>
          </a:p>
          <a:p>
            <a:pPr algn="ctr"/>
            <a:r>
              <a:rPr lang="en-US" sz="1100" b="1" dirty="0" smtClean="0"/>
              <a:t>Lowdown</a:t>
            </a:r>
          </a:p>
          <a:p>
            <a:pPr algn="ctr"/>
            <a:r>
              <a:rPr lang="en-US" sz="900" i="1" dirty="0" smtClean="0"/>
              <a:t>Celebrity Snitch</a:t>
            </a:r>
          </a:p>
          <a:p>
            <a:pPr algn="ctr"/>
            <a:r>
              <a:rPr lang="en-US" sz="900" dirty="0" smtClean="0"/>
              <a:t>M-F 7:30am ET</a:t>
            </a:r>
            <a:endParaRPr lang="en-US" sz="1100" b="1" dirty="0" smtClean="0"/>
          </a:p>
        </p:txBody>
      </p:sp>
      <p:sp>
        <p:nvSpPr>
          <p:cNvPr id="20" name="Round Same Side Corner Rectangle 19"/>
          <p:cNvSpPr>
            <a:spLocks/>
          </p:cNvSpPr>
          <p:nvPr/>
        </p:nvSpPr>
        <p:spPr>
          <a:xfrm>
            <a:off x="7048953" y="6096000"/>
            <a:ext cx="914400" cy="1188720"/>
          </a:xfrm>
          <a:prstGeom prst="round2SameRect">
            <a:avLst/>
          </a:prstGeom>
          <a:blipFill>
            <a:blip r:embed="rId19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7010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D.L.</a:t>
            </a:r>
          </a:p>
          <a:p>
            <a:pPr algn="ctr"/>
            <a:r>
              <a:rPr lang="en-US" sz="1100" b="1" dirty="0" err="1" smtClean="0"/>
              <a:t>Hughley</a:t>
            </a:r>
            <a:endParaRPr lang="en-US" sz="1100" b="1" dirty="0" smtClean="0"/>
          </a:p>
          <a:p>
            <a:pPr algn="ctr"/>
            <a:r>
              <a:rPr lang="en-US" sz="900" i="1" dirty="0" smtClean="0"/>
              <a:t>Commentary</a:t>
            </a:r>
          </a:p>
          <a:p>
            <a:pPr algn="ctr"/>
            <a:r>
              <a:rPr lang="en-US" sz="900" dirty="0" smtClean="0"/>
              <a:t>Fri 8:16am ET</a:t>
            </a:r>
            <a:endParaRPr lang="en-US" sz="1100" b="1" dirty="0" smtClean="0"/>
          </a:p>
        </p:txBody>
      </p:sp>
      <p:sp>
        <p:nvSpPr>
          <p:cNvPr id="44" name="Round Same Side Corner Rectangle 43"/>
          <p:cNvSpPr/>
          <p:nvPr/>
        </p:nvSpPr>
        <p:spPr>
          <a:xfrm>
            <a:off x="1132293" y="6096000"/>
            <a:ext cx="914400" cy="1188393"/>
          </a:xfrm>
          <a:prstGeom prst="round2SameRect">
            <a:avLst/>
          </a:prstGeom>
          <a:blipFill>
            <a:blip r:embed="rId20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7010400"/>
            <a:ext cx="1143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Jacque Reid</a:t>
            </a:r>
          </a:p>
          <a:p>
            <a:pPr algn="ctr"/>
            <a:r>
              <a:rPr lang="en-US" sz="900" i="1" dirty="0" smtClean="0"/>
              <a:t>Inside Her Story</a:t>
            </a:r>
          </a:p>
          <a:p>
            <a:pPr algn="ctr"/>
            <a:r>
              <a:rPr lang="en-US" sz="900" dirty="0" smtClean="0"/>
              <a:t>M-F 7:16am ET</a:t>
            </a:r>
            <a:endParaRPr lang="en-US" sz="1100" b="1" dirty="0" smtClean="0"/>
          </a:p>
        </p:txBody>
      </p:sp>
      <p:sp>
        <p:nvSpPr>
          <p:cNvPr id="48" name="Round Same Side Corner Rectangle 47"/>
          <p:cNvSpPr>
            <a:spLocks/>
          </p:cNvSpPr>
          <p:nvPr/>
        </p:nvSpPr>
        <p:spPr>
          <a:xfrm>
            <a:off x="3104513" y="6096000"/>
            <a:ext cx="914400" cy="1188720"/>
          </a:xfrm>
          <a:prstGeom prst="round2SameRect">
            <a:avLst/>
          </a:prstGeom>
          <a:blipFill>
            <a:blip r:embed="rId21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0" y="7010400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Kevin Frazier</a:t>
            </a:r>
          </a:p>
          <a:p>
            <a:pPr algn="ctr"/>
            <a:r>
              <a:rPr lang="en-US" sz="900" i="1" dirty="0" smtClean="0"/>
              <a:t>Entertainment Report</a:t>
            </a:r>
          </a:p>
          <a:p>
            <a:pPr algn="ctr"/>
            <a:r>
              <a:rPr lang="en-US" sz="900" dirty="0" smtClean="0"/>
              <a:t>Tue 6:50am ET</a:t>
            </a:r>
            <a:endParaRPr lang="en-US" sz="1100" b="1" dirty="0" smtClean="0"/>
          </a:p>
        </p:txBody>
      </p:sp>
      <p:sp>
        <p:nvSpPr>
          <p:cNvPr id="43" name="Round Same Side Corner Rectangle 42"/>
          <p:cNvSpPr>
            <a:spLocks/>
          </p:cNvSpPr>
          <p:nvPr/>
        </p:nvSpPr>
        <p:spPr>
          <a:xfrm>
            <a:off x="4090623" y="6096000"/>
            <a:ext cx="914400" cy="1217354"/>
          </a:xfrm>
          <a:prstGeom prst="round2SameRect">
            <a:avLst/>
          </a:prstGeom>
          <a:blipFill>
            <a:blip r:embed="rId22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8600" y="7010400"/>
            <a:ext cx="106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Dominique</a:t>
            </a:r>
          </a:p>
          <a:p>
            <a:pPr algn="ctr"/>
            <a:r>
              <a:rPr lang="en-US" sz="900" dirty="0" smtClean="0"/>
              <a:t>M /W 8:16am ET</a:t>
            </a:r>
          </a:p>
          <a:p>
            <a:pPr algn="ctr"/>
            <a:r>
              <a:rPr lang="en-US" sz="900" dirty="0" smtClean="0"/>
              <a:t>F 5:16/5:32am ET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  <p:bldP spid="1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 w="19050">
          <a:solidFill>
            <a:schemeClr val="bg1"/>
          </a:solidFill>
        </a:ln>
      </a:spPr>
      <a:bodyPr lIns="101882" tIns="50941" rIns="101882" bIns="50941" rtlCol="0" anchor="ctr"/>
      <a:lstStyle>
        <a:defPPr algn="ctr">
          <a:defRPr>
            <a:ln>
              <a:solidFill>
                <a:schemeClr val="bg1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3000"/>
          </a:lnSpc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Macintosh PowerPoint</Application>
  <PresentationFormat>Custom</PresentationFormat>
  <Paragraphs>95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Reach Media Kit</dc:subject>
  <dc:creator/>
  <dc:description>rhashadh@hotmail.com</dc:description>
  <cp:lastModifiedBy/>
  <cp:revision>1</cp:revision>
  <dcterms:created xsi:type="dcterms:W3CDTF">2011-05-19T14:01:55Z</dcterms:created>
  <dcterms:modified xsi:type="dcterms:W3CDTF">2012-06-27T16:11:10Z</dcterms:modified>
</cp:coreProperties>
</file>